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6" r:id="rId5"/>
    <p:sldId id="267" r:id="rId6"/>
    <p:sldId id="268" r:id="rId7"/>
    <p:sldId id="265" r:id="rId8"/>
    <p:sldId id="269" r:id="rId9"/>
    <p:sldId id="273" r:id="rId10"/>
    <p:sldId id="270" r:id="rId11"/>
    <p:sldId id="274" r:id="rId12"/>
    <p:sldId id="271" r:id="rId13"/>
    <p:sldId id="275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18288000" cy="10287000"/>
  <p:notesSz cx="6858000" cy="9144000"/>
  <p:embeddedFontLst>
    <p:embeddedFont>
      <p:font typeface="Pretendard" panose="02000503000000020004" pitchFamily="2" charset="-127"/>
      <p:regular r:id="rId23"/>
      <p:bold r:id="rId24"/>
    </p:embeddedFont>
    <p:embeddedFont>
      <p:font typeface="Pretendard Bold" panose="02000503000000020004" pitchFamily="2" charset="-127"/>
      <p:bold r:id="rId25"/>
      <p:italic r:id="rId26"/>
    </p:embeddedFont>
    <p:embeddedFont>
      <p:font typeface="Pretendard ExtraBold" panose="02000503000000020004" pitchFamily="2" charset="-127"/>
      <p:bold r:id="rId27"/>
    </p:embeddedFont>
    <p:embeddedFont>
      <p:font typeface="Pretendard Medium" panose="02000503000000020004" pitchFamily="2" charset="-127"/>
      <p:regular r:id="rId28"/>
    </p:embeddedFont>
    <p:embeddedFont>
      <p:font typeface="Pretendard SemiBold" panose="02000503000000020004" pitchFamily="2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B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94626" autoAdjust="0"/>
  </p:normalViewPr>
  <p:slideViewPr>
    <p:cSldViewPr>
      <p:cViewPr varScale="1">
        <p:scale>
          <a:sx n="80" d="100"/>
          <a:sy n="80" d="100"/>
        </p:scale>
        <p:origin x="94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96900" y="4114800"/>
            <a:ext cx="17106900" cy="739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900" y="1066800"/>
            <a:ext cx="431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5410200"/>
            <a:ext cx="12395200" cy="3403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280900" y="2463800"/>
            <a:ext cx="5422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600" b="1" u="none" strike="noStrike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김민희</a:t>
            </a:r>
            <a:r>
              <a:rPr lang="en-US" altLang="ko-KR" sz="3600" b="1" u="none" strike="noStrike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</a:t>
            </a:r>
            <a:r>
              <a:rPr lang="ko-KR" altLang="en-US" sz="3600" b="1" u="none" strike="noStrike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유승재</a:t>
            </a:r>
            <a:endParaRPr lang="en-US" sz="3600" b="1" u="none" strike="noStrike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9600" y="419100"/>
            <a:ext cx="92456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en-US" sz="102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DB </a:t>
            </a:r>
            <a:r>
              <a:rPr lang="ko-KR" altLang="en-US" sz="102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설계 프로젝트</a:t>
            </a:r>
            <a:endParaRPr lang="en-US" altLang="ko-KR" sz="10200" b="1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lvl="0" algn="l">
              <a:lnSpc>
                <a:spcPct val="84660"/>
              </a:lnSpc>
            </a:pPr>
            <a:r>
              <a:rPr lang="ko-KR" altLang="en-US" sz="102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항공편 예약</a:t>
            </a:r>
            <a:endParaRPr lang="en-US" sz="102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C5BD1-4194-0C32-6B75-BA1021408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3A5C09A9-61EC-B30F-A518-9D1AEEE06A4E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85380879-40FD-C36F-3DB8-FE5B0921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6EFDD-6D92-6E5A-C0C7-FF0CDC128719}"/>
              </a:ext>
            </a:extLst>
          </p:cNvPr>
          <p:cNvSpPr txBox="1"/>
          <p:nvPr/>
        </p:nvSpPr>
        <p:spPr>
          <a:xfrm>
            <a:off x="1104900" y="1866900"/>
            <a:ext cx="16078200" cy="257950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 marL="0" marR="0"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CREATE TABLE AIRPORT_TBL(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AIRPORT_ID VARCHAR2(20) PRIMARY KEY,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COUNTRY VARCHAR2(20)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CITY VARCHAR2(20)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AIRPORT_NAME VARCHAR2(50) NOT NULL</a:t>
            </a:r>
          </a:p>
          <a:p>
            <a:pPr marL="0" marR="0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42EBA-A922-D80B-97F1-C0A78CE48052}"/>
              </a:ext>
            </a:extLst>
          </p:cNvPr>
          <p:cNvSpPr txBox="1"/>
          <p:nvPr/>
        </p:nvSpPr>
        <p:spPr>
          <a:xfrm>
            <a:off x="1104900" y="4744266"/>
            <a:ext cx="16078200" cy="4056834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AIRPORT_TBL (AIRPORT_ID, COUNTRY, CITY, AIRPORT_NAME) VALUES ('ICN',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대한민국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서울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인천국제공항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’); 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AIRPORT_TBL (AIRPORT_ID, COUNTRY, CITY, AIRPORT_NAME) VALUES ('GMP',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대한민국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서울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김포공항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’); 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AIRPORT_TBL (AIRPORT_ID, COUNTRY, CITY, AIRPORT_NAME) VALUES ('NRT',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일본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도쿄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나리타국제공항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’); 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AIRPORT_TBL (AIRPORT_ID, COUNTRY, CITY, AIRPORT_NAME) VALUES ('KIX',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일본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오사카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간사이국제공항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’); 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AIRPORT_TBL (AIRPORT_ID, COUNTRY, CITY, AIRPORT_NAME) VALUES ('NGO',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일본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나고야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</a:t>
            </a:r>
            <a:r>
              <a:rPr lang="ko-KR" altLang="en-US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중부국제공항</a:t>
            </a:r>
            <a:r>
              <a:rPr lang="en-US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');</a:t>
            </a:r>
            <a:endParaRPr kumimoji="1" lang="ko-KR" altLang="en-US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57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6B508-F544-1A25-CEDF-2482B0B9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C1B594DE-C220-50E0-EB95-4DA843674FC4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3B28D8C7-AED4-4951-25FA-7560BAE9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43247-3418-7511-9999-CD41E25E7E75}"/>
              </a:ext>
            </a:extLst>
          </p:cNvPr>
          <p:cNvSpPr txBox="1"/>
          <p:nvPr/>
        </p:nvSpPr>
        <p:spPr>
          <a:xfrm>
            <a:off x="1104900" y="1866900"/>
            <a:ext cx="16078200" cy="76362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-US" altLang="ko-KR" sz="26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SELECT * FROM AIRPORT_TBL ORDER BY 1;</a:t>
            </a:r>
            <a:endParaRPr lang="en" altLang="ko-KR" sz="2600" b="1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그림 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C7A96A-10D4-4C95-6FA9-4470C9665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46" y="3009900"/>
            <a:ext cx="9582907" cy="67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8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22C57-BAE1-40E7-D100-2B0A23A9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8C310335-3EAF-B31A-A47A-1630EAF7DC25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5D45A3BA-1EF3-AABD-A878-4D87FB81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FE3EAB-C9E7-2C35-11EB-5B6E46F35E5F}"/>
              </a:ext>
            </a:extLst>
          </p:cNvPr>
          <p:cNvSpPr txBox="1"/>
          <p:nvPr/>
        </p:nvSpPr>
        <p:spPr>
          <a:xfrm>
            <a:off x="1104900" y="1866900"/>
            <a:ext cx="16078200" cy="4056834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 marL="0" marR="0"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CREATE TABLE FLIGHT(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FLIGHT_ID VARCHAR2(8) PRIMARY KEY,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ROUTE GENERATED ALWAYS AS (DEPARTURE_AIRPORT || '-' || ARRIVAL_AIRPORT) VIRTUAL,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AIRLINE VARCHAR2(50)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DEPARTURE_AIRPORT CHAR(3)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ARRIVAL_AIRPORT CHAR(3)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DEPARTURE_T DATE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ARRIVAL_T DATE NOT NULL,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DURATION VARCHAR2(8) NOT NULL</a:t>
            </a:r>
          </a:p>
          <a:p>
            <a:pPr marL="0" marR="0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DACA2-52E9-3667-85B2-BAEB45B4E1C5}"/>
              </a:ext>
            </a:extLst>
          </p:cNvPr>
          <p:cNvSpPr txBox="1"/>
          <p:nvPr/>
        </p:nvSpPr>
        <p:spPr>
          <a:xfrm>
            <a:off x="1104900" y="6134100"/>
            <a:ext cx="16078200" cy="408761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>
              <a:buNone/>
            </a:pPr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FLIGHT (FLIGHT_ID, AIRLINE, DEPARTURE_AIRPORT, ARRIVAL_AIRPORT, DEPARTURE_T, ARRIVAL_T, DURATION) VALUES ('F001', 'Asiana Airlines', 'DXB', 'JFK', TO_DATE('2025-10-01 07:00:00', 'YYYY-MM-DD HH24:MI:SS'), TO_DATE('2025-10-01 21:00:00', 'YYYY-MM-DD HH24:MI:SS'), '14:00’); </a:t>
            </a:r>
          </a:p>
          <a:p>
            <a:pPr>
              <a:buNone/>
            </a:pPr>
            <a:endParaRPr lang="en" altLang="ko-KR" sz="2200" b="1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buNone/>
            </a:pPr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FLIGHT (FLIGHT_ID, AIRLINE, DEPARTURE_AIRPORT, ARRIVAL_AIRPORT, DEPARTURE_T, ARRIVAL_T, DURATION) VALUES ('F002', 'Korean Air', 'SYD', 'HKG', TO_DATE('2025-10-01 09:00:00', 'YYYY-MM-DD HH24:MI:SS'), TO_DATE('2025-10-01 18:30:00', 'YYYY-MM-DD HH24:MI:SS'), '9:30’); </a:t>
            </a:r>
          </a:p>
          <a:p>
            <a:pPr>
              <a:buNone/>
            </a:pPr>
            <a:endParaRPr lang="en" altLang="ko-KR" sz="2200" b="1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buNone/>
            </a:pPr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FLIGHT (FLIGHT_ID, AIRLINE, DEPARTURE_AIRPORT, ARRIVAL_AIRPORT, DEPARTURE_T, ARRIVAL_T, DURATION) VALUES ('F003', 'Singapore Airlines', 'LHR', 'BKK', TO_DATE('2025-10-01 11:00:00', 'YYYY-MM-DD HH24:MI:SS'), TO_DATE('2025-10-01 22:30:00', 'YYYY-MM-DD HH24:MI:SS'), '11:30');</a:t>
            </a:r>
            <a:endParaRPr kumimoji="1" lang="ko-KR" altLang="en-US" sz="22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80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B0134-AF10-F6F7-43A8-470F0FCC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F61028FA-07CB-8ABC-75A7-1CE7F7EBAACD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7C84C0DC-940A-7D7D-91D8-4785143D1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D4725-3F64-5567-A136-0B665812DC0B}"/>
              </a:ext>
            </a:extLst>
          </p:cNvPr>
          <p:cNvSpPr txBox="1"/>
          <p:nvPr/>
        </p:nvSpPr>
        <p:spPr>
          <a:xfrm>
            <a:off x="1104900" y="1866900"/>
            <a:ext cx="16078200" cy="76362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-US" altLang="ko-KR" sz="26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SELECT * FROM FLIGHT_TBL ORDER BY 1;</a:t>
            </a:r>
            <a:endParaRPr lang="en" altLang="ko-KR" sz="2600" b="1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그림 4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66DB16-5B85-49C2-F360-1EF5C3A9B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87" y="3192059"/>
            <a:ext cx="12883825" cy="6099511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DD60C1-8E83-7D72-B941-B5D41979A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86" y="3193668"/>
            <a:ext cx="12883825" cy="609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F6A7A-8288-3967-8DC1-6039E85C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7A76E6AA-AD59-DFBF-8FB9-3E8D51756F85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8E33800A-5724-3D31-7C26-A2A303BD4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0D49B-9C21-4C25-23C0-14E9A32E359B}"/>
              </a:ext>
            </a:extLst>
          </p:cNvPr>
          <p:cNvSpPr txBox="1"/>
          <p:nvPr/>
        </p:nvSpPr>
        <p:spPr>
          <a:xfrm>
            <a:off x="1104900" y="1866900"/>
            <a:ext cx="16078200" cy="257950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 marL="0" marR="0"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CREATE TABLE RES_TBL(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CUST_ID NUMBER(4) REFERENCES CUST_TBL(CUST_ID),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FLIGHT_ID VARCHAR2(8) REFERENCES FLIGHT(FLIGHT_ID),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RES_NUM VARCHAR2(80) GENERATED ALWAYS AS (FLIGHT_ID || '2025-' || CUST_ID) VIRTUAL,</a:t>
            </a:r>
          </a:p>
          <a:p>
            <a:pPr lvl="1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CONSTRAINT PK_RES_TBL PRIMARY KEY (CUST_ID, FLIGHT_ID)</a:t>
            </a:r>
          </a:p>
          <a:p>
            <a:pPr marL="0" marR="0"/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0188-ED6C-5825-F056-22B3B8207F24}"/>
              </a:ext>
            </a:extLst>
          </p:cNvPr>
          <p:cNvSpPr txBox="1"/>
          <p:nvPr/>
        </p:nvSpPr>
        <p:spPr>
          <a:xfrm>
            <a:off x="1104900" y="4744266"/>
            <a:ext cx="16078200" cy="4056834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(1, 'F013');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(2, 'F009');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(3, 'F015');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(4, 'F012');</a:t>
            </a:r>
          </a:p>
          <a:p>
            <a:pPr>
              <a:buNone/>
            </a:pPr>
            <a:r>
              <a:rPr lang="en" altLang="ko-KR" sz="24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(5, 'F006’);</a:t>
            </a:r>
          </a:p>
          <a:p>
            <a:pPr>
              <a:buNone/>
            </a:pPr>
            <a:r>
              <a:rPr kumimoji="1" lang="en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(6, 'F012');</a:t>
            </a:r>
          </a:p>
          <a:p>
            <a:pPr>
              <a:buNone/>
            </a:pPr>
            <a:r>
              <a:rPr kumimoji="1" lang="en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(7, 'F012');</a:t>
            </a:r>
          </a:p>
          <a:p>
            <a:pPr>
              <a:buNone/>
            </a:pPr>
            <a:r>
              <a:rPr kumimoji="1" lang="en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(8, 'F007');</a:t>
            </a:r>
          </a:p>
          <a:p>
            <a:pPr>
              <a:buNone/>
            </a:pPr>
            <a:r>
              <a:rPr kumimoji="1" lang="en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(9, 'F009');</a:t>
            </a:r>
          </a:p>
          <a:p>
            <a:pPr>
              <a:buNone/>
            </a:pPr>
            <a:r>
              <a:rPr kumimoji="1" lang="en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RES_TBL (CUST_ID, FLIGHT_ID) VALUES (10, 'F003');</a:t>
            </a:r>
          </a:p>
        </p:txBody>
      </p:sp>
    </p:spTree>
    <p:extLst>
      <p:ext uri="{BB962C8B-B14F-4D97-AF65-F5344CB8AC3E}">
        <p14:creationId xmlns:p14="http://schemas.microsoft.com/office/powerpoint/2010/main" val="209247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16C91-986D-CB88-420D-5571648D9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B33B260F-72A1-BA2F-212E-FAA55D2CEFB3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559804FD-FDA5-1EAD-454B-A649D92B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CFA42-039C-8717-4D09-CEDA97F56036}"/>
              </a:ext>
            </a:extLst>
          </p:cNvPr>
          <p:cNvSpPr txBox="1"/>
          <p:nvPr/>
        </p:nvSpPr>
        <p:spPr>
          <a:xfrm>
            <a:off x="1104900" y="1866900"/>
            <a:ext cx="16078200" cy="76362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-US" altLang="ko-KR" sz="26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SELECT * FROM RES_TBL ORDER BY 1;</a:t>
            </a:r>
            <a:endParaRPr lang="en" altLang="ko-KR" sz="2600" b="1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939ABD-0CBE-3CEA-8D32-E67875F03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99" y="3009900"/>
            <a:ext cx="8661401" cy="65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97C41-59D4-CE65-53ED-A27224A6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8526CBA3-DAB5-B579-F556-859658C543DB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활용 </a:t>
            </a:r>
            <a:r>
              <a:rPr lang="en-US" altLang="ko-KR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(1)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3B2676B8-A8E0-05BE-0914-391AE147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8B19A-E62B-22A8-E3D9-1CF14FCB0114}"/>
              </a:ext>
            </a:extLst>
          </p:cNvPr>
          <p:cNvSpPr txBox="1"/>
          <p:nvPr/>
        </p:nvSpPr>
        <p:spPr>
          <a:xfrm>
            <a:off x="762000" y="3390900"/>
            <a:ext cx="6146800" cy="534949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SELECT </a:t>
            </a:r>
          </a:p>
          <a:p>
            <a:pPr lvl="1"/>
            <a:r>
              <a:rPr lang="en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AT.CITY AS </a:t>
            </a:r>
            <a:r>
              <a:rPr lang="ko-KR" altLang="en-US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여행지</a:t>
            </a:r>
            <a:r>
              <a:rPr lang="en-US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pPr lvl="1"/>
            <a:r>
              <a:rPr lang="en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AT.COUNTRY AS </a:t>
            </a:r>
            <a:r>
              <a:rPr lang="ko-KR" altLang="en-US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</a:t>
            </a:r>
            <a:r>
              <a:rPr lang="en-US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pPr lvl="1"/>
            <a:r>
              <a:rPr lang="en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AT.AIRPORT_NAME AS </a:t>
            </a:r>
            <a:r>
              <a:rPr lang="ko-KR" altLang="en-US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공항명</a:t>
            </a:r>
            <a:r>
              <a:rPr lang="en-US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</a:t>
            </a:r>
          </a:p>
          <a:p>
            <a:pPr lvl="1"/>
            <a:r>
              <a:rPr lang="en" altLang="ko-KR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COUNT(*) AS </a:t>
            </a:r>
            <a:r>
              <a:rPr lang="ko-KR" altLang="en-US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예약건수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FROM RES_TBL RT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JOIN CUST_TBL CT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ON RT.CUST_ID = CT.CUST_ID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JOIN FLIGHT F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ON RT.FLIGHT_ID = F.FLIGHT_ID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JOIN AIRPORT_TBL AT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ON F.ARRIVAL_AIRPORT = AT.AIRPORT_ID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WHERE TRUNC(MONTHS_BETWEEN(SYSDATE, TO_DATE(CT.BIRTH, 'YYYY-MM-DD')) / 12) BETWEEN 20 AND 29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GROUP BY AT.CITY, AT.COUNTRY, AT.AIRPORT_NAME</a:t>
            </a:r>
          </a:p>
          <a:p>
            <a:pPr marL="0" marR="0"/>
            <a:r>
              <a:rPr lang="en" altLang="ko-KR" sz="18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ORDER BY COUNT(*) DESC;</a:t>
            </a: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8E5E1C-840E-60CA-1A53-6DBA9493C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40BB0E7-1C89-3AFA-76B6-5485F14240FD}"/>
              </a:ext>
            </a:extLst>
          </p:cNvPr>
          <p:cNvSpPr txBox="1"/>
          <p:nvPr/>
        </p:nvSpPr>
        <p:spPr>
          <a:xfrm>
            <a:off x="2053822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8DD93100-FF66-80DE-FD4B-367880C91240}"/>
              </a:ext>
            </a:extLst>
          </p:cNvPr>
          <p:cNvSpPr txBox="1"/>
          <p:nvPr/>
        </p:nvSpPr>
        <p:spPr>
          <a:xfrm>
            <a:off x="11074400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EDAF9A1-01B1-01AA-F17F-90C952F94489}"/>
              </a:ext>
            </a:extLst>
          </p:cNvPr>
          <p:cNvSpPr/>
          <p:nvPr/>
        </p:nvSpPr>
        <p:spPr>
          <a:xfrm>
            <a:off x="1084599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kumimoji="1" lang="ko-KR" altLang="en-US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 인기 많은 관광지 순위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8F189D4D-46B5-3E4C-ABF8-0B6B480797F4}"/>
              </a:ext>
            </a:extLst>
          </p:cNvPr>
          <p:cNvSpPr txBox="1"/>
          <p:nvPr/>
        </p:nvSpPr>
        <p:spPr>
          <a:xfrm>
            <a:off x="11803401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D648E869-F05B-CC3C-0DF2-607975A44496}"/>
              </a:ext>
            </a:extLst>
          </p:cNvPr>
          <p:cNvSpPr txBox="1"/>
          <p:nvPr/>
        </p:nvSpPr>
        <p:spPr>
          <a:xfrm>
            <a:off x="10613622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E1805FA-55A1-462A-7765-C99E5A7C3BA2}"/>
              </a:ext>
            </a:extLst>
          </p:cNvPr>
          <p:cNvSpPr txBox="1"/>
          <p:nvPr/>
        </p:nvSpPr>
        <p:spPr>
          <a:xfrm>
            <a:off x="11342623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85D79385-75FE-39DE-CDA5-0C2D6A6173EB}"/>
              </a:ext>
            </a:extLst>
          </p:cNvPr>
          <p:cNvSpPr/>
          <p:nvPr/>
        </p:nvSpPr>
        <p:spPr>
          <a:xfrm>
            <a:off x="10373400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5465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3FC0C-FACF-ECC1-708F-D71A8266C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C0D52D15-A8CD-46C7-BB92-D233233664A1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활용 </a:t>
            </a:r>
            <a:r>
              <a:rPr lang="en-US" altLang="ko-KR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(2)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2F4FFD3F-BAFC-801F-1C93-ED9D48024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57000-F224-8F28-5733-DC14A9286147}"/>
              </a:ext>
            </a:extLst>
          </p:cNvPr>
          <p:cNvSpPr txBox="1"/>
          <p:nvPr/>
        </p:nvSpPr>
        <p:spPr>
          <a:xfrm>
            <a:off x="762000" y="3390900"/>
            <a:ext cx="6146800" cy="396450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SELECT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C.CUST_ID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고객번호</a:t>
            </a:r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C.NAME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 </a:t>
            </a:r>
            <a:r>
              <a:rPr lang="ko-KR" altLang="en-US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</a:t>
            </a:r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C.BIRTH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생년월일</a:t>
            </a:r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F.DEPARTURE_AIRPORT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출발지</a:t>
            </a:r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F.ROUTE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 </a:t>
            </a:r>
            <a:r>
              <a:rPr lang="ko-KR" altLang="en-US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노선</a:t>
            </a:r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 AIRLINE </a:t>
            </a:r>
            <a:r>
              <a:rPr lang="en-US" altLang="ko-KR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 </a:t>
            </a:r>
            <a:r>
              <a:rPr lang="ko-KR" altLang="en-US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항공사</a:t>
            </a:r>
            <a:endParaRPr lang="en" altLang="ko-KR" b="1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FROM CUST_TBL C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 RES_TBL R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C.CUST_ID = R.CUST_ID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 FLIGHT F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F.FLIGHT_ID = R.FLIGHT_ID</a:t>
            </a:r>
          </a:p>
          <a:p>
            <a:pPr marL="0" marR="0"/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WHERE F.DEPARTURE_AIRPORT = 'ICN';</a:t>
            </a: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D191A7-F125-9641-1865-C80F4D4C1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F22BBC2-BF6B-C623-DDD1-C358EFBCC535}"/>
              </a:ext>
            </a:extLst>
          </p:cNvPr>
          <p:cNvSpPr txBox="1"/>
          <p:nvPr/>
        </p:nvSpPr>
        <p:spPr>
          <a:xfrm>
            <a:off x="2053822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102A484-2697-DB79-8E89-48E171DABF6F}"/>
              </a:ext>
            </a:extLst>
          </p:cNvPr>
          <p:cNvSpPr txBox="1"/>
          <p:nvPr/>
        </p:nvSpPr>
        <p:spPr>
          <a:xfrm>
            <a:off x="10613622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787A161-77BF-45EC-9270-3F13CA6E4204}"/>
              </a:ext>
            </a:extLst>
          </p:cNvPr>
          <p:cNvSpPr/>
          <p:nvPr/>
        </p:nvSpPr>
        <p:spPr>
          <a:xfrm>
            <a:off x="1084599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인천</a:t>
            </a:r>
            <a:r>
              <a:rPr lang="ko-KR" altLang="en-US" sz="2800" b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출발하는 항공편 예약 고객</a:t>
            </a:r>
            <a:endParaRPr kumimoji="1" lang="ko-KR" altLang="en-US" sz="2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44640A27-3F38-D1AB-C4D2-4C7829F6DD45}"/>
              </a:ext>
            </a:extLst>
          </p:cNvPr>
          <p:cNvSpPr txBox="1"/>
          <p:nvPr/>
        </p:nvSpPr>
        <p:spPr>
          <a:xfrm>
            <a:off x="11342623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C4DF4E0-7CE8-A4EB-F7A6-589A6D0B9DBC}"/>
              </a:ext>
            </a:extLst>
          </p:cNvPr>
          <p:cNvSpPr/>
          <p:nvPr/>
        </p:nvSpPr>
        <p:spPr>
          <a:xfrm>
            <a:off x="10373400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DC47BF-26A3-BC31-E1FB-2F2F85EAC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1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3DB3-D8C8-9D26-0612-B5E2C478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287C21F-A95C-30B2-779C-13F8A7E490CE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활용 </a:t>
            </a:r>
            <a:r>
              <a:rPr lang="en-US" altLang="ko-KR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(3)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7F0AF14F-2CD0-5C65-8FF2-485C5927F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DFD5C-D3E4-2856-DC91-0FCC10A80F8C}"/>
              </a:ext>
            </a:extLst>
          </p:cNvPr>
          <p:cNvSpPr txBox="1"/>
          <p:nvPr/>
        </p:nvSpPr>
        <p:spPr>
          <a:xfrm>
            <a:off x="762000" y="3390900"/>
            <a:ext cx="6146800" cy="42415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SELECT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C.CUST_ID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고객번호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C.NAME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이름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C.BIRTH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생년월일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F.FLIGHT_ID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항공편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F.ROUTE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노선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F.AIRLINE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항공사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FROM RES_TBL R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 CUST_TBL C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R.CUST_ID = C.CUST_ID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 FLIGHT F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R.FLIGHT_ID = F.FLIGHT_ID</a:t>
            </a:r>
          </a:p>
          <a:p>
            <a:pPr marL="0" marR="0"/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WHERE F.AIRLINE = 'Korean Air’</a:t>
            </a:r>
          </a:p>
          <a:p>
            <a:pPr marL="0" marR="0"/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ORDER BY 1;</a:t>
            </a: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412582-00DE-5C60-DD0F-4E616A1C9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477DC830-BD9F-45C6-46D8-1D54ED2B17F8}"/>
              </a:ext>
            </a:extLst>
          </p:cNvPr>
          <p:cNvSpPr txBox="1"/>
          <p:nvPr/>
        </p:nvSpPr>
        <p:spPr>
          <a:xfrm>
            <a:off x="2053822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D67D0DCA-A852-54BE-83F6-CBD5F9DD8059}"/>
              </a:ext>
            </a:extLst>
          </p:cNvPr>
          <p:cNvSpPr txBox="1"/>
          <p:nvPr/>
        </p:nvSpPr>
        <p:spPr>
          <a:xfrm>
            <a:off x="11074400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53CE42C-16E6-A999-415B-A45A7133DBCC}"/>
              </a:ext>
            </a:extLst>
          </p:cNvPr>
          <p:cNvSpPr/>
          <p:nvPr/>
        </p:nvSpPr>
        <p:spPr>
          <a:xfrm>
            <a:off x="1084599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대한항공을 이용하는 고객</a:t>
            </a:r>
            <a:endParaRPr kumimoji="1" lang="ko-KR" altLang="en-US" sz="2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BC44C163-5753-8D5D-B806-9E6F58CDB996}"/>
              </a:ext>
            </a:extLst>
          </p:cNvPr>
          <p:cNvSpPr txBox="1"/>
          <p:nvPr/>
        </p:nvSpPr>
        <p:spPr>
          <a:xfrm>
            <a:off x="11803401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B93488-AE33-9C1E-B794-C276BAE07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43B1340F-7DA1-A43A-9C7C-FDC9462FB233}"/>
              </a:ext>
            </a:extLst>
          </p:cNvPr>
          <p:cNvSpPr txBox="1"/>
          <p:nvPr/>
        </p:nvSpPr>
        <p:spPr>
          <a:xfrm>
            <a:off x="10613622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F89C65F-3E6B-D587-0099-28A9F4B2EDC5}"/>
              </a:ext>
            </a:extLst>
          </p:cNvPr>
          <p:cNvSpPr txBox="1"/>
          <p:nvPr/>
        </p:nvSpPr>
        <p:spPr>
          <a:xfrm>
            <a:off x="11342623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C984387-373C-8D21-16E3-4A9EC35FB282}"/>
              </a:ext>
            </a:extLst>
          </p:cNvPr>
          <p:cNvSpPr/>
          <p:nvPr/>
        </p:nvSpPr>
        <p:spPr>
          <a:xfrm>
            <a:off x="10373400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pic>
        <p:nvPicPr>
          <p:cNvPr id="12" name="그림 11" descr="텍스트, 스크린샷, 소프트웨어, 메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AF9CFB-A98F-DCAE-9C0A-3B1826277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1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A73F3-A928-3AA2-09FF-F48A9B4A3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938B7B09-F5D8-B14D-FCF6-6C638F855787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활용 </a:t>
            </a:r>
            <a:r>
              <a:rPr lang="en-US" altLang="ko-KR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(4)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5E2B0A95-3A78-E4C7-5392-25D2B036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CD670-CFAF-24BD-2C1C-550D941A0DF9}"/>
              </a:ext>
            </a:extLst>
          </p:cNvPr>
          <p:cNvSpPr txBox="1"/>
          <p:nvPr/>
        </p:nvSpPr>
        <p:spPr>
          <a:xfrm>
            <a:off x="762000" y="3390900"/>
            <a:ext cx="6146800" cy="42415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SELECT DISTINCT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F.ROUTE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노선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F.ARRIVAL_AIRPORT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도착지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F.DURATION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비행시간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A.COUNTRY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A.CITY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도시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A.AIRPORT_NAME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공항이름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FROM FLIGHT F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 AIRPORT_TBL A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F. ARRIVAL_AIRPORT = A.AIRPORT_ID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WHERE F.DURATION_IVL =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(SELECT MAX (DURATION_IVL) FROM FLIGHT)</a:t>
            </a:r>
          </a:p>
          <a:p>
            <a:pPr marL="0" marR="0"/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F.DURATION_IVL = </a:t>
            </a:r>
          </a:p>
          <a:p>
            <a:pPr marL="0" marR="0"/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(SELECT MIN(DURATION_IVL) FROM FLIGHT);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6D3B9BD5-07E8-5854-3E20-18C83D493B88}"/>
              </a:ext>
            </a:extLst>
          </p:cNvPr>
          <p:cNvSpPr txBox="1"/>
          <p:nvPr/>
        </p:nvSpPr>
        <p:spPr>
          <a:xfrm>
            <a:off x="2053822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D82444B-3EE8-0FDC-E18B-7D19E9A28B0A}"/>
              </a:ext>
            </a:extLst>
          </p:cNvPr>
          <p:cNvSpPr txBox="1"/>
          <p:nvPr/>
        </p:nvSpPr>
        <p:spPr>
          <a:xfrm>
            <a:off x="11074400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F5853B3-7494-3A75-324C-6BFA889335A2}"/>
              </a:ext>
            </a:extLst>
          </p:cNvPr>
          <p:cNvSpPr/>
          <p:nvPr/>
        </p:nvSpPr>
        <p:spPr>
          <a:xfrm>
            <a:off x="1084599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최장 비행시간</a:t>
            </a:r>
            <a:r>
              <a:rPr lang="en-US" altLang="ko-KR" sz="2800" b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2800" b="1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최단 비행시간 조회</a:t>
            </a:r>
            <a:endParaRPr kumimoji="1" lang="ko-KR" altLang="en-US" sz="28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02E03A55-51CE-FAAC-77E9-874C6B960172}"/>
              </a:ext>
            </a:extLst>
          </p:cNvPr>
          <p:cNvSpPr txBox="1"/>
          <p:nvPr/>
        </p:nvSpPr>
        <p:spPr>
          <a:xfrm>
            <a:off x="11803401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28A96446-F733-28F5-E8E6-A009821B71C8}"/>
              </a:ext>
            </a:extLst>
          </p:cNvPr>
          <p:cNvSpPr txBox="1"/>
          <p:nvPr/>
        </p:nvSpPr>
        <p:spPr>
          <a:xfrm>
            <a:off x="10613622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F19C7B24-1CD7-79DF-3092-0DABE82E4BA6}"/>
              </a:ext>
            </a:extLst>
          </p:cNvPr>
          <p:cNvSpPr txBox="1"/>
          <p:nvPr/>
        </p:nvSpPr>
        <p:spPr>
          <a:xfrm>
            <a:off x="11342623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D0C016B-3200-410C-45BA-C82A6A22187E}"/>
              </a:ext>
            </a:extLst>
          </p:cNvPr>
          <p:cNvSpPr/>
          <p:nvPr/>
        </p:nvSpPr>
        <p:spPr>
          <a:xfrm>
            <a:off x="10373400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52A07E-5417-AA49-110E-C023D8075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4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논리적 스키마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DCD76911-3ADC-042A-B515-5725256A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pic>
        <p:nvPicPr>
          <p:cNvPr id="5" name="그림 4" descr="도표, 포스트잇 노트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C0630F-F585-96BD-2E43-D65860D7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6635"/>
            <a:ext cx="17983200" cy="8939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59F2-00EC-40B0-2F10-3F6B6C7C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CCD56A7A-0D81-77F6-E35D-59909DC4D9EA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활용 </a:t>
            </a:r>
            <a:r>
              <a:rPr lang="en-US" altLang="ko-KR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(5)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2664769C-0EE7-FE8B-016A-B14A5558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F2DB1-6E02-C6BF-2996-0ED1C6CB47A6}"/>
              </a:ext>
            </a:extLst>
          </p:cNvPr>
          <p:cNvSpPr txBox="1"/>
          <p:nvPr/>
        </p:nvSpPr>
        <p:spPr>
          <a:xfrm>
            <a:off x="762000" y="3390900"/>
            <a:ext cx="6146800" cy="396450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-US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</a:t>
            </a: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ELECT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F.DEPARTURE_AIRPORT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출발지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A.CITY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도시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A.AIRPORT_NAME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공항이름</a:t>
            </a:r>
            <a:r>
              <a:rPr lang="en-US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COUNT(*) AS </a:t>
            </a:r>
            <a:r>
              <a:rPr lang="ko-KR" altLang="en-US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비행횟수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FROM FLIGHT F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JOIN AIRPORT_TBL A 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 F.DEPARTURE_AIRPORT = A.AIRPORT_ID</a:t>
            </a:r>
          </a:p>
          <a:p>
            <a:pPr marL="0" marR="0">
              <a:buNone/>
            </a:pPr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GROUP BY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F.DEPARTURE_AIRPORT,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A.CITY, </a:t>
            </a:r>
          </a:p>
          <a:p>
            <a:pPr lvl="1"/>
            <a:r>
              <a:rPr lang="en" altLang="ko-KR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A.AIRPORT_NAME</a:t>
            </a:r>
          </a:p>
          <a:p>
            <a:pPr marL="0" marR="0"/>
            <a:r>
              <a:rPr lang="en" altLang="ko-KR" sz="1800" b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ORDER BY 4 DESC;</a:t>
            </a: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B4BF64-77C5-970E-44CE-8409A2F9B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566D726A-919F-A2F6-E7FF-6C11C5FBEE90}"/>
              </a:ext>
            </a:extLst>
          </p:cNvPr>
          <p:cNvSpPr txBox="1"/>
          <p:nvPr/>
        </p:nvSpPr>
        <p:spPr>
          <a:xfrm>
            <a:off x="2053822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C898B5B-1A6C-5E5B-3905-E00277FF4C77}"/>
              </a:ext>
            </a:extLst>
          </p:cNvPr>
          <p:cNvSpPr txBox="1"/>
          <p:nvPr/>
        </p:nvSpPr>
        <p:spPr>
          <a:xfrm>
            <a:off x="11074400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9993110-108A-A8E8-F65C-9EE8159A8698}"/>
              </a:ext>
            </a:extLst>
          </p:cNvPr>
          <p:cNvSpPr/>
          <p:nvPr/>
        </p:nvSpPr>
        <p:spPr>
          <a:xfrm>
            <a:off x="1084599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공항별 출발 항공편 수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17145CBE-3B2D-19C8-E54A-4D200F74A40D}"/>
              </a:ext>
            </a:extLst>
          </p:cNvPr>
          <p:cNvSpPr txBox="1"/>
          <p:nvPr/>
        </p:nvSpPr>
        <p:spPr>
          <a:xfrm>
            <a:off x="11803401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A0942A-E6A9-55B9-7A0E-90B6E2726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790039B0-73A0-957B-35E6-F93E4C8C50E1}"/>
              </a:ext>
            </a:extLst>
          </p:cNvPr>
          <p:cNvSpPr txBox="1"/>
          <p:nvPr/>
        </p:nvSpPr>
        <p:spPr>
          <a:xfrm>
            <a:off x="10613622" y="2543931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b="0" i="0" u="none" strike="noStrike" spc="-100">
                <a:solidFill>
                  <a:srgbClr val="FFFFFF"/>
                </a:solidFill>
                <a:ea typeface="Pretendard Bold"/>
              </a:rPr>
              <a:t>결과</a:t>
            </a:r>
            <a:endParaRPr lang="ko-KR" sz="2600" b="0" i="0" u="none" strike="noStrike" spc="-10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8E6276A5-8C26-016B-6203-C61E01945693}"/>
              </a:ext>
            </a:extLst>
          </p:cNvPr>
          <p:cNvSpPr txBox="1"/>
          <p:nvPr/>
        </p:nvSpPr>
        <p:spPr>
          <a:xfrm>
            <a:off x="11342623" y="2561016"/>
            <a:ext cx="346155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600" b="1" u="none" strike="noStrike" spc="-10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대에게 인기 많은 관광지</a:t>
            </a:r>
            <a:endParaRPr lang="ko-KR" sz="2600" b="1" u="none" strike="noStrike" spc="-100">
              <a:solidFill>
                <a:srgbClr val="FFFF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D55D64-3253-ED26-FF84-8783880C176B}"/>
              </a:ext>
            </a:extLst>
          </p:cNvPr>
          <p:cNvSpPr/>
          <p:nvPr/>
        </p:nvSpPr>
        <p:spPr>
          <a:xfrm>
            <a:off x="10373400" y="2396286"/>
            <a:ext cx="5400000" cy="720000"/>
          </a:xfrm>
          <a:prstGeom prst="roundRect">
            <a:avLst>
              <a:gd name="adj" fmla="val 50000"/>
            </a:avLst>
          </a:prstGeom>
          <a:solidFill>
            <a:srgbClr val="26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pic>
        <p:nvPicPr>
          <p:cNvPr id="12" name="그림 11" descr="텍스트, 스크린샷, 소프트웨어, 메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92DD7F-F5D4-3F59-A9C0-A5923EE2E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390900"/>
            <a:ext cx="10119932" cy="5349496"/>
          </a:xfrm>
          <a:prstGeom prst="rect">
            <a:avLst/>
          </a:prstGeom>
        </p:spPr>
      </p:pic>
      <p:pic>
        <p:nvPicPr>
          <p:cNvPr id="13" name="그림 12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8CB3BB-8013-786F-6EBD-7C9190A0D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9" y="3390900"/>
            <a:ext cx="10119932" cy="53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5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9C3E9-FD9A-8145-5D0C-DDC2E8D5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3357F9-CC47-A24E-CA59-0D1DE0A3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96900" y="4114800"/>
            <a:ext cx="17106900" cy="7391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AD2D33-82A2-3C40-8159-61CB4AD6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900" y="1066800"/>
            <a:ext cx="431800" cy="368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B3A23E-9681-EC16-11EC-524A4344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5410200"/>
            <a:ext cx="12395200" cy="3403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6B031F5-18B0-76D4-D09F-310BCD1CFD87}"/>
              </a:ext>
            </a:extLst>
          </p:cNvPr>
          <p:cNvSpPr txBox="1"/>
          <p:nvPr/>
        </p:nvSpPr>
        <p:spPr>
          <a:xfrm>
            <a:off x="12280900" y="2463800"/>
            <a:ext cx="5422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3600" b="1" u="none" strike="noStrike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김민희</a:t>
            </a:r>
            <a:r>
              <a:rPr lang="en-US" altLang="ko-KR" sz="3600" b="1" u="none" strike="noStrike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,</a:t>
            </a:r>
            <a:r>
              <a:rPr lang="ko-KR" altLang="en-US" sz="3600" b="1" u="none" strike="noStrike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유승재</a:t>
            </a:r>
            <a:endParaRPr lang="en-US" sz="3600" b="1" u="none" strike="noStrike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309B8E4-C263-4938-0EA1-C96E1F6DC83F}"/>
              </a:ext>
            </a:extLst>
          </p:cNvPr>
          <p:cNvSpPr txBox="1"/>
          <p:nvPr/>
        </p:nvSpPr>
        <p:spPr>
          <a:xfrm>
            <a:off x="609600" y="419100"/>
            <a:ext cx="92456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102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끝</a:t>
            </a:r>
            <a:endParaRPr lang="en-US" sz="102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39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CB9BF-E275-AFC6-3AB9-D22251D9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9A2CEDF-31C9-7955-51EA-60D55881840B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8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ERD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60F688ED-E02F-25C5-FDA8-EA7576CF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pic>
        <p:nvPicPr>
          <p:cNvPr id="3" name="그림 2" descr="텍스트, 번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18B1BE-A249-9F13-F487-09A6F621D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13260"/>
            <a:ext cx="10134600" cy="8235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EE0A8-8FB3-0111-6F84-97E7DC44DE7E}"/>
              </a:ext>
            </a:extLst>
          </p:cNvPr>
          <p:cNvSpPr txBox="1"/>
          <p:nvPr/>
        </p:nvSpPr>
        <p:spPr>
          <a:xfrm>
            <a:off x="10528092" y="2512010"/>
            <a:ext cx="746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CUST_TBL.CUST_ID (PK) -&gt; RES_TBL.CUST_ID (FK)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관계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1:N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일대다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의미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한 고객이 여러 개의 예약을 가질 수 있음</a:t>
            </a:r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참조 무결성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예약 테이블의 고객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ID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는 반드시 고객 테이블에 존재해야함</a:t>
            </a:r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FLIGHT.FLIGHT_ID (PK) -&gt; RES_TBL.FLIGHT_ID (FK)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관계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1:N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일대다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의미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한 항공편에 여러 고객이 예약할 수 있음</a:t>
            </a:r>
            <a:endParaRPr kumimoji="1" lang="en-US" altLang="ko-KR" sz="24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참조 무결성 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예약 테이블의 항공편</a:t>
            </a:r>
            <a:r>
              <a:rPr kumimoji="1" lang="en-US" altLang="ko-KR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ID</a:t>
            </a:r>
            <a:r>
              <a:rPr kumimoji="1" lang="ko-KR" altLang="en-US" sz="24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는 반드시 항공편 테이블에 존재해야함</a:t>
            </a:r>
          </a:p>
        </p:txBody>
      </p:sp>
    </p:spTree>
    <p:extLst>
      <p:ext uri="{BB962C8B-B14F-4D97-AF65-F5344CB8AC3E}">
        <p14:creationId xmlns:p14="http://schemas.microsoft.com/office/powerpoint/2010/main" val="357113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35C5A-7E41-AA64-1D90-B22DCDF4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114CA372-CD66-60E8-E8E8-29BA028C4880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명세서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94C92468-647A-B5C9-8826-03B7DC375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62334B-69D1-A9DD-862B-F666200E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60803"/>
              </p:ext>
            </p:extLst>
          </p:nvPr>
        </p:nvGraphicFramePr>
        <p:xfrm>
          <a:off x="762000" y="4076700"/>
          <a:ext cx="16763999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857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314729285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65851807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281701997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108000659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13898259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컬럼명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TYPE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LENGTH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PK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FK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NULL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CUST_ID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NUMBER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PASS_NUM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UNIQUE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4694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NAME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3522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BIRTH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03702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GENDER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963347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EMAIL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89991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1F3B039-9EFE-5D7B-089E-774F98F0E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585720"/>
              </p:ext>
            </p:extLst>
          </p:nvPr>
        </p:nvGraphicFramePr>
        <p:xfrm>
          <a:off x="762000" y="2130060"/>
          <a:ext cx="5177852" cy="14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8926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588926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이름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설명</a:t>
                      </a:r>
                      <a:endParaRPr lang="en-US" altLang="ko-KR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CUS_TBL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고객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54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3887A-7B67-AF1F-DD96-ECEFA2E3D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DB627B99-0C2C-D81E-A8A4-C603D0A23695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명세서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B0832535-D911-4BA4-43B2-09D4B483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C66A60-B4E8-FB2A-8275-26E1837AD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45460"/>
              </p:ext>
            </p:extLst>
          </p:nvPr>
        </p:nvGraphicFramePr>
        <p:xfrm>
          <a:off x="762000" y="4076700"/>
          <a:ext cx="16763999" cy="615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857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314729285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65851807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281701997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108000659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138982597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컬럼명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TYPE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LENGTH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PK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FK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NULL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FLIGHT_ID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ROUTE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Virtual </a:t>
                      </a:r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컬럼</a:t>
                      </a:r>
                      <a:endParaRPr lang="en-US" altLang="ko-KR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4694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AIRLINE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35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DEPARTUER_</a:t>
                      </a:r>
                    </a:p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AIRPORT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CHAR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03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ARRIVAR_</a:t>
                      </a:r>
                    </a:p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AIRPORT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CHAR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96334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DEPARTURE_T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DATE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89991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ARRIVAL_T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DATE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5878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DURATION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59809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FEA1EFD-F47B-9F8D-4F45-244B70CE7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25977"/>
              </p:ext>
            </p:extLst>
          </p:nvPr>
        </p:nvGraphicFramePr>
        <p:xfrm>
          <a:off x="762000" y="2130060"/>
          <a:ext cx="5177852" cy="14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8926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588926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이름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설명</a:t>
                      </a:r>
                      <a:endParaRPr lang="en-US" altLang="ko-KR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FLIGHT_TBL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비행기 정보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00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F0739-ADF6-7E36-ECB8-E3406CE4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643053AC-B2C5-A309-5311-C82DCE6EA033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명세서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0C3ABF51-AA6D-B4BA-FA80-B4EA22597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76E902D-857C-434F-9479-5AD9059B7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6719"/>
              </p:ext>
            </p:extLst>
          </p:nvPr>
        </p:nvGraphicFramePr>
        <p:xfrm>
          <a:off x="762000" y="4076700"/>
          <a:ext cx="16763999" cy="410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857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314729285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65851807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281701997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108000659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138982597"/>
                    </a:ext>
                  </a:extLst>
                </a:gridCol>
              </a:tblGrid>
              <a:tr h="84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컬럼명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TYPE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LENGTH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PK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FK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NULL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AIRPORT_ID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COUNTRY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4694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CITY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3522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AIRPORT_</a:t>
                      </a:r>
                    </a:p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NAME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952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9F5310-D0C8-0872-06CF-BA502DE04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56377"/>
              </p:ext>
            </p:extLst>
          </p:nvPr>
        </p:nvGraphicFramePr>
        <p:xfrm>
          <a:off x="762000" y="2130060"/>
          <a:ext cx="5177852" cy="14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8926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588926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이름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설명</a:t>
                      </a:r>
                      <a:endParaRPr lang="en-US" altLang="ko-KR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AIRPORT_TBL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공항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3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FAF318-1A4E-83A8-E103-35350030D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BD94C423-961E-6ABC-BE58-D5167B54F25B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명세서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CC144695-CCF3-AE38-E651-D6B36E57A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705FB4-85F6-6F46-3F4C-87161279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83395"/>
              </p:ext>
            </p:extLst>
          </p:nvPr>
        </p:nvGraphicFramePr>
        <p:xfrm>
          <a:off x="762000" y="4076700"/>
          <a:ext cx="16763999" cy="328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857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314729285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658518078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281701997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3108000659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138982597"/>
                    </a:ext>
                  </a:extLst>
                </a:gridCol>
              </a:tblGrid>
              <a:tr h="842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컬럼명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TYPE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LENGTH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PK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FK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NULL</a:t>
                      </a:r>
                      <a:endParaRPr lang="ko-KR" altLang="en-US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RES_NUM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80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Virtual </a:t>
                      </a:r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컬럼</a:t>
                      </a:r>
                      <a:endParaRPr lang="en-US" altLang="ko-KR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FLIGHT_ID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O(</a:t>
                      </a:r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복합 </a:t>
                      </a: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PK)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4694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CUST_ID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VARCHAR2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O(</a:t>
                      </a:r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복합 </a:t>
                      </a:r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PK)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NN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3522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4B674EF-76A7-5E1C-A603-D05477109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10479"/>
              </p:ext>
            </p:extLst>
          </p:nvPr>
        </p:nvGraphicFramePr>
        <p:xfrm>
          <a:off x="762000" y="2130060"/>
          <a:ext cx="5177852" cy="14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8926">
                  <a:extLst>
                    <a:ext uri="{9D8B030D-6E8A-4147-A177-3AD203B41FA5}">
                      <a16:colId xmlns:a16="http://schemas.microsoft.com/office/drawing/2014/main" val="83380123"/>
                    </a:ext>
                  </a:extLst>
                </a:gridCol>
                <a:gridCol w="2588926">
                  <a:extLst>
                    <a:ext uri="{9D8B030D-6E8A-4147-A177-3AD203B41FA5}">
                      <a16:colId xmlns:a16="http://schemas.microsoft.com/office/drawing/2014/main" val="2797281958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이름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i="0">
                          <a:solidFill>
                            <a:schemeClr val="bg1"/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테이블 설명</a:t>
                      </a:r>
                      <a:endParaRPr lang="en-US" altLang="ko-KR" sz="3200" b="1" i="0">
                        <a:solidFill>
                          <a:schemeClr val="bg1"/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22079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RES_TBL</a:t>
                      </a:r>
                      <a:endParaRPr lang="ko-KR" altLang="en-US" sz="2400" b="0" i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예약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49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6A1AF-106C-33FD-76DB-829C41E7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29067A8-88E4-2FC8-6FBF-955E8518D9FB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6A634D07-A5E7-D7A5-4053-58C695183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F85FA1-404C-EEE6-9A5D-974E69E6CC25}"/>
              </a:ext>
            </a:extLst>
          </p:cNvPr>
          <p:cNvSpPr txBox="1"/>
          <p:nvPr/>
        </p:nvSpPr>
        <p:spPr>
          <a:xfrm>
            <a:off x="1104900" y="1866900"/>
            <a:ext cx="16078200" cy="3410504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-US" altLang="ko-KR" sz="22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</a:t>
            </a:r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REATE TABLE CUST_TBL(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CUST_ID NUMBER(4) PRIMARY KEY,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PASS_NUM VARCHAR2(20) NOT NULL,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NAME VARCHAR2(20) NOT NULL,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BIRTH VARCHAR2(20) NOT NULL,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GENDER VARCHAR2(2) NOT NULL,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EMAIL VARCHAR2(20) NOT NULL,</a:t>
            </a:r>
          </a:p>
          <a:p>
            <a:pPr lvl="1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CONSTRAINT UK_CUST_PASS_NUM UNIQUE (PASS_NUM) </a:t>
            </a:r>
          </a:p>
          <a:p>
            <a:pPr marL="0" marR="0"/>
            <a:r>
              <a:rPr lang="en" altLang="ko-KR" sz="2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84BBD-91C5-0516-F117-0CA89BC5BF9B}"/>
              </a:ext>
            </a:extLst>
          </p:cNvPr>
          <p:cNvSpPr txBox="1"/>
          <p:nvPr/>
        </p:nvSpPr>
        <p:spPr>
          <a:xfrm>
            <a:off x="1104900" y="5524500"/>
            <a:ext cx="16078200" cy="4672388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bIns="180000" rtlCol="0">
            <a:spAutoFit/>
          </a:bodyPr>
          <a:lstStyle/>
          <a:p>
            <a:pPr>
              <a:buNone/>
            </a:pP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CUST_TBL (CUST_ID, PASS_NUM, NAME, BIRTH, GENDER, EMAIL) VALUES (1, 'P100001', '</a:t>
            </a:r>
            <a:r>
              <a:rPr lang="ko-KR" altLang="en-US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김수민</a:t>
            </a:r>
            <a:r>
              <a:rPr lang="en-US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'1969-12-03', '</a:t>
            </a: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M', 'user1@example.com’);</a:t>
            </a:r>
          </a:p>
          <a:p>
            <a:pPr>
              <a:buNone/>
            </a:pPr>
            <a:endParaRPr lang="en" altLang="ko-KR" sz="20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buNone/>
            </a:pP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CUST_TBL (CUST_ID, PASS_NUM, NAME, BIRTH, GENDER, EMAIL) VALUES (2, 'P100002', '</a:t>
            </a:r>
            <a:r>
              <a:rPr lang="ko-KR" altLang="en-US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김정호</a:t>
            </a:r>
            <a:r>
              <a:rPr lang="en-US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'1991-11-06', '</a:t>
            </a: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M', 'user2@example.com’);</a:t>
            </a:r>
          </a:p>
          <a:p>
            <a:pPr>
              <a:buNone/>
            </a:pPr>
            <a:endParaRPr lang="en" altLang="ko-KR" sz="20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buNone/>
            </a:pP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CUST_TBL (CUST_ID, PASS_NUM, NAME, BIRTH, GENDER, EMAIL) VALUES (3, 'P100003', '</a:t>
            </a:r>
            <a:r>
              <a:rPr lang="ko-KR" altLang="en-US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이경수</a:t>
            </a:r>
            <a:r>
              <a:rPr lang="en-US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'1969-08-12', '</a:t>
            </a: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F', 'user3@example.com’);</a:t>
            </a:r>
          </a:p>
          <a:p>
            <a:pPr>
              <a:buNone/>
            </a:pPr>
            <a:endParaRPr lang="en" altLang="ko-KR" sz="20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buNone/>
            </a:pP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CUST_TBL (CUST_ID, PASS_NUM, NAME, BIRTH, GENDER, EMAIL) VALUES (4, 'P100004', '</a:t>
            </a:r>
            <a:r>
              <a:rPr lang="ko-KR" altLang="en-US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조영호</a:t>
            </a:r>
            <a:r>
              <a:rPr lang="en-US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'2003-06-17', '</a:t>
            </a:r>
            <a:r>
              <a:rPr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M', 'user4@example.com’);</a:t>
            </a:r>
          </a:p>
          <a:p>
            <a:pPr>
              <a:buNone/>
            </a:pPr>
            <a:endParaRPr lang="en" altLang="ko-KR" sz="20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INSERT INTO CUST_TBL (CUST_ID, PASS_NUM, NAME, BIRTH, GENDER, EMAIL) VALUES (5, 'P100005', '</a:t>
            </a:r>
            <a:r>
              <a:rPr kumimoji="1" lang="ko-KR" altLang="en-US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정서윤</a:t>
            </a:r>
            <a:r>
              <a:rPr kumimoji="1" lang="en-US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', '1994-11-01', '</a:t>
            </a:r>
            <a:r>
              <a:rPr kumimoji="1" lang="en" altLang="ko-KR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M', 'user5@example.com');</a:t>
            </a:r>
            <a:endParaRPr kumimoji="1" lang="ko-KR" altLang="en-US" sz="20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2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DD375-526A-9580-5E2D-2AB11851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E964B3A-2238-A910-54DF-F77FAD926A35}"/>
              </a:ext>
            </a:extLst>
          </p:cNvPr>
          <p:cNvSpPr txBox="1"/>
          <p:nvPr/>
        </p:nvSpPr>
        <p:spPr>
          <a:xfrm>
            <a:off x="1219200" y="418475"/>
            <a:ext cx="61468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ko-KR" altLang="en-US" sz="8000" b="1" u="none" strike="noStrike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테이블 구현</a:t>
            </a:r>
            <a:endParaRPr lang="en-US" sz="8000" b="1" u="none" strike="noStrike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8" name="그래픽 17" descr="비행기 단색으로 채워진">
            <a:extLst>
              <a:ext uri="{FF2B5EF4-FFF2-40B4-BE49-F238E27FC236}">
                <a16:creationId xmlns:a16="http://schemas.microsoft.com/office/drawing/2014/main" id="{BCB62564-53CC-1517-208E-D1121C70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" y="249835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8C1D5-D359-5A70-E837-B9B66AC0E26F}"/>
              </a:ext>
            </a:extLst>
          </p:cNvPr>
          <p:cNvSpPr txBox="1"/>
          <p:nvPr/>
        </p:nvSpPr>
        <p:spPr>
          <a:xfrm>
            <a:off x="1104900" y="1866900"/>
            <a:ext cx="16078200" cy="76362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lIns="360000" tIns="180000" rIns="90000" bIns="180000" rtlCol="0">
            <a:spAutoFit/>
          </a:bodyPr>
          <a:lstStyle/>
          <a:p>
            <a:pPr marL="0" marR="0">
              <a:buNone/>
            </a:pPr>
            <a:r>
              <a:rPr lang="en-US" altLang="ko-KR" sz="26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SELECT * FROM CUST_TBL ORDER BY 1;</a:t>
            </a:r>
            <a:endParaRPr lang="en" altLang="ko-KR" sz="2600" b="1">
              <a:effectLst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그림 4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697CA3-C08E-2FF6-3E0C-5B189128F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87" y="3192059"/>
            <a:ext cx="12883825" cy="60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1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1986</Words>
  <Application>Microsoft Macintosh PowerPoint</Application>
  <PresentationFormat>사용자 지정</PresentationFormat>
  <Paragraphs>336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Arial</vt:lpstr>
      <vt:lpstr>Pretendard Medium</vt:lpstr>
      <vt:lpstr>Calibri</vt:lpstr>
      <vt:lpstr>Pretendard Bold</vt:lpstr>
      <vt:lpstr>Pretendard</vt:lpstr>
      <vt:lpstr>Pretendard ExtraBold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유승재/스마트소프트웨어전공</cp:lastModifiedBy>
  <cp:revision>5</cp:revision>
  <dcterms:created xsi:type="dcterms:W3CDTF">2006-08-16T00:00:00Z</dcterms:created>
  <dcterms:modified xsi:type="dcterms:W3CDTF">2025-09-28T05:33:18Z</dcterms:modified>
</cp:coreProperties>
</file>